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79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63A02A-7018-48D0-BD46-790DEE725E1B}">
  <a:tblStyle styleId="{CF63A02A-7018-48D0-BD46-790DEE725E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13" y="66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</a:t>
            </a:r>
            <a:r>
              <a:rPr lang="en" sz="3100">
                <a:latin typeface="Roboto"/>
                <a:ea typeface="Roboto"/>
                <a:cs typeface="Roboto"/>
                <a:sym typeface="Roboto"/>
              </a:rPr>
              <a:t>Vulnerable </a:t>
            </a:r>
            <a:r>
              <a:rPr lang="en" sz="3100" smtClean="0">
                <a:latin typeface="Roboto"/>
                <a:ea typeface="Roboto"/>
                <a:cs typeface="Roboto"/>
                <a:sym typeface="Roboto"/>
              </a:rPr>
              <a:t>System</a:t>
            </a:r>
            <a:br>
              <a:rPr lang="en" sz="3100" smtClean="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 smtClean="0">
                <a:latin typeface="Roboto"/>
                <a:ea typeface="Roboto"/>
                <a:cs typeface="Roboto"/>
                <a:sym typeface="Roboto"/>
              </a:rPr>
              <a:t>By: Ben Wong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dirty="0">
                <a:solidFill>
                  <a:schemeClr val="dk1"/>
                </a:solidFill>
                <a:latin typeface="Arial"/>
                <a:ea typeface="Roboto"/>
                <a:cs typeface="Arial"/>
                <a:sym typeface="Arial"/>
              </a:rPr>
              <a:t>Password brute force </a:t>
            </a:r>
            <a:r>
              <a:rPr lang="en-US" dirty="0" smtClean="0">
                <a:solidFill>
                  <a:schemeClr val="dk1"/>
                </a:solidFill>
                <a:latin typeface="Arial"/>
                <a:ea typeface="Roboto"/>
                <a:cs typeface="Arial"/>
                <a:sym typeface="Arial"/>
              </a:rPr>
              <a:t>vulnerability (continued)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Accessing /192.168.1.105/</a:t>
            </a:r>
            <a:r>
              <a:rPr lang="en-US" dirty="0" err="1" smtClean="0"/>
              <a:t>company_folders</a:t>
            </a:r>
            <a:r>
              <a:rPr lang="en-US" dirty="0" smtClean="0"/>
              <a:t>/</a:t>
            </a:r>
            <a:r>
              <a:rPr lang="en-US" dirty="0" err="1" smtClean="0"/>
              <a:t>secret_folder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1. Discovered instructions on how to access </a:t>
            </a:r>
            <a:r>
              <a:rPr lang="en-US" dirty="0" err="1" smtClean="0"/>
              <a:t>webdav</a:t>
            </a:r>
            <a:r>
              <a:rPr lang="en-US" dirty="0" smtClean="0"/>
              <a:t> in /</a:t>
            </a:r>
            <a:r>
              <a:rPr lang="en-US" dirty="0" err="1" smtClean="0"/>
              <a:t>secret_folder</a:t>
            </a:r>
            <a:r>
              <a:rPr lang="en-US" dirty="0" smtClean="0"/>
              <a:t>/ using Ashton’s credentials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18496" y="1791325"/>
            <a:ext cx="5707007" cy="274870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3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16598" y="2202680"/>
            <a:ext cx="3123667" cy="266327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dirty="0" smtClean="0">
                <a:solidFill>
                  <a:schemeClr val="dk1"/>
                </a:solidFill>
                <a:latin typeface="Arial"/>
                <a:ea typeface="Roboto"/>
                <a:cs typeface="Arial"/>
                <a:sym typeface="Arial"/>
              </a:rPr>
              <a:t>Cracking the Hash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Accessing </a:t>
            </a:r>
            <a:r>
              <a:rPr lang="en-US" dirty="0" err="1" smtClean="0"/>
              <a:t>webdav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175" y="1284250"/>
            <a:ext cx="5013039" cy="35817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 err="1" smtClean="0"/>
              <a:t>CrackStation</a:t>
            </a:r>
            <a:r>
              <a:rPr lang="en-US" dirty="0" smtClean="0"/>
              <a:t> to crack the hash provided in /</a:t>
            </a:r>
            <a:r>
              <a:rPr lang="en-US" dirty="0" err="1" smtClean="0"/>
              <a:t>secret_folder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Used the cracked hash as password for Ryan’s </a:t>
            </a:r>
            <a:r>
              <a:rPr lang="en-US" dirty="0" err="1" smtClean="0"/>
              <a:t>webdav</a:t>
            </a:r>
            <a:r>
              <a:rPr lang="en-US" dirty="0" smtClean="0"/>
              <a:t> account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23693" y="721357"/>
            <a:ext cx="3062920" cy="194849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147;p63"/>
          <p:cNvSpPr txBox="1"/>
          <p:nvPr/>
        </p:nvSpPr>
        <p:spPr>
          <a:xfrm>
            <a:off x="4136707" y="1856455"/>
            <a:ext cx="2409073" cy="201027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sz="1800" dirty="0" smtClean="0">
                <a:solidFill>
                  <a:schemeClr val="dk1"/>
                </a:solidFill>
              </a:rPr>
              <a:t>Exploitation: </a:t>
            </a:r>
            <a:r>
              <a:rPr lang="en-US" sz="1800" dirty="0">
                <a:solidFill>
                  <a:schemeClr val="dk1"/>
                </a:solidFill>
              </a:rPr>
              <a:t>Persistent reverse shell backdoor</a:t>
            </a: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319719" y="1260167"/>
            <a:ext cx="3357063" cy="181674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246186" y="1156549"/>
            <a:ext cx="3510528" cy="18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1. Created a payload with </a:t>
            </a:r>
            <a:r>
              <a:rPr lang="en-US" sz="1100" dirty="0" err="1" smtClean="0">
                <a:latin typeface="Roboto"/>
                <a:ea typeface="Roboto"/>
                <a:cs typeface="Roboto"/>
                <a:sym typeface="Roboto"/>
              </a:rPr>
              <a:t>msfvenom</a:t>
            </a: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2. Upload payload to </a:t>
            </a:r>
            <a:r>
              <a:rPr lang="en-US" sz="1100" dirty="0" err="1" smtClean="0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 server using credentials found in /</a:t>
            </a:r>
            <a:r>
              <a:rPr lang="en-US" sz="1100" dirty="0" err="1" smtClean="0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/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3. Used </a:t>
            </a:r>
            <a:r>
              <a:rPr lang="en-US" sz="1100" dirty="0" err="1" smtClean="0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 to create a remote listener and spawn a reverse shell on the Capstone server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716676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468807" y="3087606"/>
            <a:ext cx="533372" cy="515545"/>
            <a:chOff x="-6170594" y="4587505"/>
            <a:chExt cx="695400" cy="672070"/>
          </a:xfrm>
        </p:grpSpPr>
        <p:sp>
          <p:nvSpPr>
            <p:cNvPr id="1139" name="Google Shape;1139;p63"/>
            <p:cNvSpPr/>
            <p:nvPr/>
          </p:nvSpPr>
          <p:spPr>
            <a:xfrm>
              <a:off x="-6170594" y="4587505"/>
              <a:ext cx="695400" cy="621301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-5993057" y="5070950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19720" y="3597969"/>
            <a:ext cx="3197424" cy="112815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19720" y="3626334"/>
            <a:ext cx="3181880" cy="107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Gained access to the root directory on the 192.168.1.105 server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63"/>
          <p:cNvSpPr txBox="1"/>
          <p:nvPr/>
        </p:nvSpPr>
        <p:spPr>
          <a:xfrm>
            <a:off x="5929404" y="2474663"/>
            <a:ext cx="3016704" cy="236820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147;p63"/>
          <p:cNvSpPr txBox="1"/>
          <p:nvPr/>
        </p:nvSpPr>
        <p:spPr>
          <a:xfrm>
            <a:off x="4136707" y="1135954"/>
            <a:ext cx="4809401" cy="61714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30247" y="1285346"/>
            <a:ext cx="53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36517" y="270770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47255" y="416204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13</a:t>
            </a:fld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89731" y="713260"/>
            <a:ext cx="4182269" cy="225054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10366" y="713260"/>
            <a:ext cx="4274661" cy="225054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75614"/>
              </p:ext>
            </p:extLst>
          </p:nvPr>
        </p:nvGraphicFramePr>
        <p:xfrm>
          <a:off x="1524000" y="3362881"/>
          <a:ext cx="6096000" cy="1036320"/>
        </p:xfrm>
        <a:graphic>
          <a:graphicData uri="http://schemas.openxmlformats.org/drawingml/2006/table">
            <a:tbl>
              <a:tblPr firstRow="1" bandRow="1">
                <a:tableStyleId>{CF63A02A-7018-48D0-BD46-790DEE725E1B}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29066852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7273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dirty="0" smtClean="0"/>
                        <a:t>What time did the port scan occur?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5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800" dirty="0" smtClean="0"/>
                        <a:t>21:00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52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dirty="0" smtClean="0"/>
                        <a:t>How many packets were sent, and from which IP?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800" dirty="0" smtClean="0"/>
                        <a:t>34,265 packets were sent, from 192.168.1.90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1503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2528823" y="1301567"/>
            <a:ext cx="4086354" cy="13421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1789489" y="3068864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 smtClean="0"/>
              <a:t>Which </a:t>
            </a:r>
            <a:r>
              <a:rPr lang="en" sz="1200" dirty="0"/>
              <a:t>files were requested? What did they </a:t>
            </a:r>
            <a:r>
              <a:rPr lang="en" sz="1200" dirty="0" smtClean="0"/>
              <a:t>contain?</a:t>
            </a:r>
          </a:p>
          <a:p>
            <a:pPr marL="320040" lvl="1" indent="-167640">
              <a:buSzPts val="1200"/>
              <a:buChar char="●"/>
            </a:pPr>
            <a:endParaRPr lang="en" sz="800" dirty="0" smtClean="0"/>
          </a:p>
          <a:p>
            <a:pPr marL="320040" lvl="1" indent="-167640">
              <a:buSzPts val="1200"/>
              <a:buChar char="●"/>
            </a:pPr>
            <a:r>
              <a:rPr lang="en" sz="800" dirty="0" smtClean="0"/>
              <a:t>The top three requests made:</a:t>
            </a:r>
          </a:p>
          <a:p>
            <a:pPr marL="152400" lvl="1">
              <a:buSzPts val="1200"/>
            </a:pPr>
            <a:r>
              <a:rPr lang="en" sz="800" dirty="0" smtClean="0"/>
              <a:t>	http://192.168.1.105/company_folders/secret_folder</a:t>
            </a:r>
          </a:p>
          <a:p>
            <a:pPr marL="152400" lvl="1">
              <a:buSzPts val="1200"/>
            </a:pPr>
            <a:r>
              <a:rPr lang="en" sz="800" dirty="0" smtClean="0"/>
              <a:t>	http://192.168.1.105/webdav</a:t>
            </a:r>
          </a:p>
          <a:p>
            <a:pPr marL="152400" lvl="1">
              <a:buSzPts val="1200"/>
            </a:pPr>
            <a:r>
              <a:rPr lang="en" sz="800" dirty="0" smtClean="0"/>
              <a:t>	http</a:t>
            </a:r>
            <a:r>
              <a:rPr lang="en" sz="800" dirty="0"/>
              <a:t>://</a:t>
            </a:r>
            <a:r>
              <a:rPr lang="en" sz="800" dirty="0" smtClean="0"/>
              <a:t>192.168.1.105/company_folders/secret_folder/</a:t>
            </a:r>
          </a:p>
          <a:p>
            <a:pPr marL="320040" lvl="1" indent="-167640">
              <a:buSzPts val="1200"/>
              <a:buChar char="●"/>
            </a:pPr>
            <a:endParaRPr lang="en" sz="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558984" y="1227150"/>
            <a:ext cx="3294508" cy="296209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4014743" y="2335241"/>
            <a:ext cx="4863889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in the attack</a:t>
            </a:r>
            <a:r>
              <a:rPr lang="en" sz="1200" dirty="0" smtClean="0"/>
              <a:t>? 16,845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sz="1200" dirty="0" smtClean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 smtClean="0"/>
              <a:t>How </a:t>
            </a:r>
            <a:r>
              <a:rPr lang="en" sz="1200" dirty="0"/>
              <a:t>many requests had been made before the attacker </a:t>
            </a:r>
            <a:r>
              <a:rPr lang="en" sz="1200" dirty="0" smtClean="0"/>
              <a:t>discovered </a:t>
            </a:r>
            <a:r>
              <a:rPr lang="en" sz="1200" dirty="0"/>
              <a:t>the password</a:t>
            </a:r>
            <a:r>
              <a:rPr lang="en" sz="1200" dirty="0" smtClean="0"/>
              <a:t>? 16,843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 smtClean="0"/>
              <a:t>The /company_folders/secret_folder/ was only accessed successful</a:t>
            </a:r>
            <a:r>
              <a:rPr lang="en-US" sz="1200" dirty="0" smtClean="0"/>
              <a:t>l</a:t>
            </a:r>
            <a:r>
              <a:rPr lang="en" sz="1200" dirty="0" smtClean="0"/>
              <a:t>y 2 times (200 HTTP Status Code)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204" y="2542583"/>
            <a:ext cx="356696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5424709" y="2095100"/>
            <a:ext cx="3556234" cy="126015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 smtClean="0"/>
              <a:t>The protected </a:t>
            </a:r>
            <a:r>
              <a:rPr lang="en-US" sz="1200" dirty="0" err="1" smtClean="0"/>
              <a:t>webdav</a:t>
            </a:r>
            <a:r>
              <a:rPr lang="en-US" sz="1200" dirty="0" smtClean="0"/>
              <a:t> connection was also accessed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 smtClean="0"/>
              <a:t>The attacker was also able to upload a </a:t>
            </a:r>
            <a:r>
              <a:rPr lang="en-US" sz="1200" dirty="0" err="1" smtClean="0"/>
              <a:t>shell.php</a:t>
            </a:r>
            <a:r>
              <a:rPr lang="en-US" sz="1200" dirty="0" smtClean="0"/>
              <a:t> file to </a:t>
            </a:r>
            <a:r>
              <a:rPr lang="en-US" sz="1200" dirty="0" err="1" smtClean="0"/>
              <a:t>webdav</a:t>
            </a:r>
            <a:r>
              <a:rPr lang="en-US" sz="1200" dirty="0" smtClean="0"/>
              <a:t> 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16" y="2416196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9899"/>
          <a:stretch/>
        </p:blipFill>
        <p:spPr>
          <a:xfrm>
            <a:off x="425229" y="1320377"/>
            <a:ext cx="4629549" cy="25228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18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port scans</a:t>
            </a:r>
            <a:r>
              <a:rPr lang="en" sz="1400" b="1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 </a:t>
            </a:r>
            <a:r>
              <a:rPr lang="en-US" dirty="0" smtClean="0"/>
              <a:t>S</a:t>
            </a:r>
            <a:r>
              <a:rPr lang="en" dirty="0" smtClean="0"/>
              <a:t>et an alarm for a high number of requests from an IP address per second (or a short period of time)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/>
              <a:t>What </a:t>
            </a:r>
            <a:r>
              <a:rPr lang="en" sz="1400" b="1" dirty="0"/>
              <a:t>threshold would you set to activate this alarm</a:t>
            </a:r>
            <a:r>
              <a:rPr lang="en" sz="1400" b="1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 </a:t>
            </a:r>
            <a:endParaRPr lang="en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 </a:t>
            </a:r>
            <a:r>
              <a:rPr lang="en-US" dirty="0" smtClean="0"/>
              <a:t>A</a:t>
            </a:r>
            <a:r>
              <a:rPr lang="en" dirty="0" smtClean="0"/>
              <a:t>larm is triggered when an IP address makes 20 requests per second</a:t>
            </a:r>
            <a:endParaRPr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configurations can be set on the host to mitigate port scans?</a:t>
            </a:r>
            <a:endParaRPr sz="1400" b="1" dirty="0"/>
          </a:p>
          <a:p>
            <a:endParaRPr lang="en-US" sz="1400" dirty="0" smtClean="0"/>
          </a:p>
          <a:p>
            <a:pPr marL="171450" indent="-171450">
              <a:buFontTx/>
              <a:buChar char="-"/>
            </a:pPr>
            <a:r>
              <a:rPr lang="en" dirty="0" smtClean="0"/>
              <a:t>Limit </a:t>
            </a:r>
            <a:r>
              <a:rPr lang="en" dirty="0"/>
              <a:t>traffic from specific IP address to reduce chances of </a:t>
            </a:r>
            <a:r>
              <a:rPr lang="en" dirty="0" smtClean="0"/>
              <a:t>scanning</a:t>
            </a:r>
          </a:p>
          <a:p>
            <a:pPr marL="171450" indent="-171450">
              <a:buFontTx/>
              <a:buChar char="-"/>
            </a:pPr>
            <a:r>
              <a:rPr lang="en" dirty="0" smtClean="0"/>
              <a:t>ICMP traffic can be filtered</a:t>
            </a:r>
            <a:endParaRPr lang="e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unauthorized access</a:t>
            </a:r>
            <a:r>
              <a:rPr lang="en" sz="1400" b="1" dirty="0" smtClean="0"/>
              <a:t>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Set an alarm if the secret folder is accessed by non approved IP addresses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What threshold would you set to activate this alarm</a:t>
            </a:r>
            <a:r>
              <a:rPr lang="en" sz="1400" b="1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- </a:t>
            </a:r>
            <a:r>
              <a:rPr lang="en" dirty="0" smtClean="0"/>
              <a:t>Threshold of 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 can be set on the host to block unwanted access?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/>
              <a:t>Remove the secret folder from the webpage and secure the file offline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/>
              <a:t>Encrypt the folder</a:t>
            </a: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brute force attacks?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Set an alarm for error code 401 in a short period of time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What threshold would you set to activate this alarm</a:t>
            </a:r>
            <a:r>
              <a:rPr lang="en" sz="1400" b="1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- 8 errors within </a:t>
            </a:r>
            <a:r>
              <a:rPr lang="en-US" dirty="0" smtClean="0"/>
              <a:t>a minute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 can be set on the host to block brute force attacks?</a:t>
            </a:r>
            <a:endParaRPr sz="1400" b="1" dirty="0"/>
          </a:p>
          <a:p>
            <a:endParaRPr lang="en" dirty="0" smtClean="0"/>
          </a:p>
          <a:p>
            <a:r>
              <a:rPr lang="en" dirty="0" smtClean="0"/>
              <a:t>- Limit </a:t>
            </a:r>
            <a:r>
              <a:rPr lang="en" dirty="0"/>
              <a:t>traffic </a:t>
            </a:r>
            <a:r>
              <a:rPr lang="en" dirty="0" smtClean="0"/>
              <a:t>from any individual IP </a:t>
            </a:r>
            <a:r>
              <a:rPr lang="en" dirty="0"/>
              <a:t>address to reduce chances of </a:t>
            </a:r>
            <a:r>
              <a:rPr lang="en" dirty="0" smtClean="0"/>
              <a:t>brute force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access to this directory?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r>
              <a:rPr lang="en-US" dirty="0" smtClean="0"/>
              <a:t>- Alert </a:t>
            </a:r>
            <a:r>
              <a:rPr lang="en-US" dirty="0"/>
              <a:t>when an unknown </a:t>
            </a:r>
            <a:r>
              <a:rPr lang="en-US" dirty="0" err="1"/>
              <a:t>ip</a:t>
            </a:r>
            <a:r>
              <a:rPr lang="en-US" dirty="0"/>
              <a:t> address is trying to access these folders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 smtClean="0"/>
              <a:t>What </a:t>
            </a:r>
            <a:r>
              <a:rPr lang="en" sz="1400" b="1" dirty="0"/>
              <a:t>threshold would you set to activate this alarm?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Set a threshold of 0. Send an alert any time it is accessed</a:t>
            </a:r>
            <a:endParaRPr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 can be set on the host to control access?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- Use </a:t>
            </a:r>
            <a:r>
              <a:rPr lang="en-US" sz="1400" dirty="0" err="1" smtClean="0"/>
              <a:t>Filebeat</a:t>
            </a:r>
            <a:r>
              <a:rPr lang="en-US" sz="1400" dirty="0" smtClean="0"/>
              <a:t> to monitor access to the directory</a:t>
            </a: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file uploads?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/>
            <a:r>
              <a:rPr lang="en-US" dirty="0" smtClean="0"/>
              <a:t>- Set </a:t>
            </a:r>
            <a:r>
              <a:rPr lang="en-US" dirty="0"/>
              <a:t>an alert for .</a:t>
            </a:r>
            <a:r>
              <a:rPr lang="en-US" dirty="0" err="1"/>
              <a:t>php</a:t>
            </a:r>
            <a:r>
              <a:rPr lang="en-US" dirty="0"/>
              <a:t> or .exe files uploaded</a:t>
            </a:r>
          </a:p>
          <a:p>
            <a:pPr lvl="0"/>
            <a:r>
              <a:rPr lang="en-US" dirty="0" smtClean="0"/>
              <a:t>- Set </a:t>
            </a:r>
            <a:r>
              <a:rPr lang="en-US" dirty="0"/>
              <a:t>an alert for unknown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smtClean="0"/>
              <a:t>address uploading files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 smtClean="0"/>
              <a:t>What </a:t>
            </a:r>
            <a:r>
              <a:rPr lang="en" sz="1400" b="1" dirty="0"/>
              <a:t>threshold would you set to activate this alarm?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Threshold of 0. It should trigger any time a file upload occurs</a:t>
            </a:r>
            <a:endParaRPr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 can be set on the host to block file uploads?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- Limit write permission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lvl="0">
              <a:buClr>
                <a:schemeClr val="dk1"/>
              </a:buClr>
              <a:buSzPts val="1100"/>
            </a:pPr>
            <a:r>
              <a:rPr lang="en" sz="800" dirty="0" smtClean="0"/>
              <a:t>Address Range</a:t>
            </a:r>
            <a:r>
              <a:rPr lang="en" sz="800" dirty="0"/>
              <a:t>: 10.0.0.0/20</a:t>
            </a:r>
            <a:endParaRPr sz="800" dirty="0" smtClean="0"/>
          </a:p>
          <a:p>
            <a:pPr lvl="0">
              <a:buClr>
                <a:schemeClr val="dk1"/>
              </a:buClr>
              <a:buSzPts val="1100"/>
            </a:pPr>
            <a:r>
              <a:rPr lang="en" sz="800" dirty="0" smtClean="0"/>
              <a:t>Netmask: </a:t>
            </a:r>
            <a:r>
              <a:rPr lang="en-US" sz="800" dirty="0" smtClean="0"/>
              <a:t>255.255.240.0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800" dirty="0" smtClean="0"/>
              <a:t>Gateway: </a:t>
            </a:r>
            <a:r>
              <a:rPr lang="en-US" sz="800" dirty="0" smtClean="0"/>
              <a:t>10.0.0.1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</a:t>
            </a:r>
            <a:r>
              <a:rPr lang="en" dirty="0" smtClean="0"/>
              <a:t>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</a:t>
            </a:r>
            <a:r>
              <a:rPr lang="en" dirty="0" smtClean="0"/>
              <a:t>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</a:t>
            </a:r>
            <a:r>
              <a:rPr lang="en" dirty="0" smtClean="0"/>
              <a:t>: Hyper-V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</a:t>
            </a:r>
            <a:r>
              <a:rPr lang="en" dirty="0" smtClean="0"/>
              <a:t>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</a:t>
            </a:r>
            <a:r>
              <a:rPr lang="en" dirty="0" smtClean="0"/>
              <a:t>: Kali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</a:t>
            </a:r>
            <a:r>
              <a:rPr lang="en" dirty="0" smtClean="0"/>
              <a:t>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</a:t>
            </a:r>
            <a:r>
              <a:rPr lang="en" dirty="0" smtClean="0"/>
              <a:t>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</a:t>
            </a:r>
            <a:r>
              <a:rPr lang="en" dirty="0" smtClean="0"/>
              <a:t>: Ubuntu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</a:t>
            </a:r>
            <a:r>
              <a:rPr lang="en" dirty="0" smtClean="0"/>
              <a:t>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</a:t>
            </a:r>
            <a:r>
              <a:rPr lang="en" dirty="0" smtClean="0"/>
              <a:t>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</a:t>
            </a:r>
            <a:r>
              <a:rPr lang="en" dirty="0" smtClean="0"/>
              <a:t>: Ubuntu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</a:t>
            </a:r>
            <a:r>
              <a:rPr lang="en" dirty="0" smtClean="0"/>
              <a:t>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623455" y="910475"/>
            <a:ext cx="6327264" cy="37848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978466939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{CF63A02A-7018-48D0-BD46-790DEE725E1B}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 smtClean="0"/>
                        <a:t>192.168.1.1</a:t>
                      </a:r>
                      <a:endParaRPr lang="en" sz="1200" dirty="0"/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Hypervisor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target web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4288682406"/>
              </p:ext>
            </p:extLst>
          </p:nvPr>
        </p:nvGraphicFramePr>
        <p:xfrm>
          <a:off x="348853" y="1183050"/>
          <a:ext cx="8362500" cy="3506320"/>
        </p:xfrm>
        <a:graphic>
          <a:graphicData uri="http://schemas.openxmlformats.org/drawingml/2006/table">
            <a:tbl>
              <a:tblPr>
                <a:noFill/>
                <a:tableStyleId>{CF63A02A-7018-48D0-BD46-790DEE725E1B}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</a:rPr>
                        <a:t>Open http</a:t>
                      </a:r>
                      <a:r>
                        <a:rPr lang="en" sz="1200" baseline="0" dirty="0" smtClean="0">
                          <a:solidFill>
                            <a:schemeClr val="dk1"/>
                          </a:solidFill>
                        </a:rPr>
                        <a:t> port vulnerability</a:t>
                      </a:r>
                      <a:endParaRPr lang="en" sz="120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i="1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 attacker with network access to the web server on port 80/TCP</a:t>
                      </a:r>
                      <a:r>
                        <a:rPr lang="en-US" sz="12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could execute system commands with administrative privileges without any user interaction</a:t>
                      </a:r>
                      <a:endParaRPr lang="en-US" sz="1100" i="1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Was</a:t>
                      </a:r>
                      <a:r>
                        <a:rPr lang="en-US" sz="1200" i="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able to locate sensitive information in /</a:t>
                      </a:r>
                      <a:r>
                        <a:rPr lang="en-US" sz="1200" i="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company_folders</a:t>
                      </a:r>
                      <a:r>
                        <a:rPr lang="en-US" sz="1200" i="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lang="en-US" sz="1200" i="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secret_folder</a:t>
                      </a:r>
                      <a:r>
                        <a:rPr lang="en-US" sz="1200" i="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/. Also discovered that Ashton is the administrator for the directory /</a:t>
                      </a:r>
                      <a:r>
                        <a:rPr lang="en-US" sz="1200" i="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company_folders</a:t>
                      </a:r>
                      <a:r>
                        <a:rPr lang="en-US" sz="1200" i="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lang="en-US" sz="1200" i="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secret_folder</a:t>
                      </a:r>
                      <a:r>
                        <a:rPr lang="en-US" sz="1200" i="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endParaRPr lang="en-US" sz="1200" i="1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Arial"/>
                          <a:ea typeface="Roboto"/>
                          <a:cs typeface="Arial"/>
                          <a:sym typeface="Arial"/>
                        </a:rPr>
                        <a:t>Password</a:t>
                      </a:r>
                      <a:r>
                        <a:rPr lang="en" sz="1200" baseline="0" dirty="0" smtClean="0">
                          <a:solidFill>
                            <a:schemeClr val="dk1"/>
                          </a:solidFill>
                          <a:latin typeface="Arial"/>
                          <a:ea typeface="Roboto"/>
                          <a:cs typeface="Arial"/>
                          <a:sym typeface="Arial"/>
                        </a:rPr>
                        <a:t> brute force vulnerability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baseline="0" dirty="0" smtClean="0">
                        <a:solidFill>
                          <a:schemeClr val="dk1"/>
                        </a:solidFill>
                        <a:latin typeface="Arial"/>
                        <a:ea typeface="Roboto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aseline="0" dirty="0" smtClean="0">
                          <a:solidFill>
                            <a:schemeClr val="dk1"/>
                          </a:solidFill>
                          <a:latin typeface="Arial"/>
                          <a:ea typeface="Roboto"/>
                          <a:cs typeface="Arial"/>
                          <a:sym typeface="Arial"/>
                        </a:rPr>
                        <a:t>(OWASP top 10: </a:t>
                      </a:r>
                      <a:r>
                        <a:rPr lang="en-US" sz="1200" baseline="0" dirty="0" smtClean="0">
                          <a:solidFill>
                            <a:schemeClr val="dk1"/>
                          </a:solidFill>
                          <a:latin typeface="Arial"/>
                          <a:ea typeface="Roboto"/>
                          <a:cs typeface="Arial"/>
                          <a:sym typeface="Arial"/>
                        </a:rPr>
                        <a:t>2021-Identification and Authentication Failures)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found in dictionary “</a:t>
                      </a:r>
                      <a:r>
                        <a:rPr lang="en-US" sz="12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rockyou</a:t>
                      </a: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”. Also no lockout feature for multiple failed login attempts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revealed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password to /</a:t>
                      </a:r>
                      <a:r>
                        <a:rPr lang="en-US" sz="120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company_folders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lang="en-US" sz="120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secret_folder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</a:rPr>
                        <a:t>Persistent reverse shell backdoor vulnerability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deploy a reverse shell payload exploit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on the web server since </a:t>
                      </a:r>
                      <a:r>
                        <a:rPr lang="en-US" sz="120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defences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allow outbound ports traffic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Gained remote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backdoor shell access to the Capstone web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Exploitation: </a:t>
            </a:r>
            <a:r>
              <a:rPr lang="en" dirty="0">
                <a:solidFill>
                  <a:schemeClr val="dk1"/>
                </a:solidFill>
              </a:rPr>
              <a:t>Open http port vulnerability</a:t>
            </a:r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to scan for ports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 smtClean="0">
                <a:latin typeface="Roboto"/>
                <a:ea typeface="Roboto"/>
                <a:cs typeface="Roboto"/>
                <a:sym typeface="Roboto"/>
              </a:rPr>
              <a:t>Command:</a:t>
            </a: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192.168.1.0/24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Discovered that port 22 and port 80 were open on the victim machine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dirty="0">
                <a:solidFill>
                  <a:schemeClr val="dk1"/>
                </a:solidFill>
                <a:latin typeface="Arial"/>
                <a:ea typeface="Roboto"/>
                <a:cs typeface="Arial"/>
                <a:sym typeface="Arial"/>
              </a:rPr>
              <a:t>Password brute force vulnerability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1062143" y="748290"/>
            <a:ext cx="7493572" cy="93983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1054296" y="645779"/>
            <a:ext cx="7447065" cy="90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Used hydra with the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rockyou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wordlist to brute force the user Ashton’s password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457171" y="1807098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1097137" y="1762450"/>
            <a:ext cx="7458578" cy="60730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1097137" y="1621513"/>
            <a:ext cx="7354522" cy="68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latin typeface="Roboto"/>
                <a:ea typeface="Roboto"/>
                <a:cs typeface="Roboto"/>
                <a:sym typeface="Roboto"/>
              </a:rPr>
              <a:t>Command: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hydra -l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-P rockyou.txt -s 80 -f -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vV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192.168.1.105 http-get /company_folders/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457171" y="2547112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84" y="2444085"/>
            <a:ext cx="6599027" cy="2421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1043</Words>
  <Application>Microsoft Office PowerPoint</Application>
  <PresentationFormat>On-screen Show (16:9)</PresentationFormat>
  <Paragraphs>207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Roboto</vt:lpstr>
      <vt:lpstr>Roboto Black</vt:lpstr>
      <vt:lpstr>Roboto Light</vt:lpstr>
      <vt:lpstr>Roboto Medium</vt:lpstr>
      <vt:lpstr>Roboto Thin</vt:lpstr>
      <vt:lpstr>Simple Light</vt:lpstr>
      <vt:lpstr>Capstone Engagement Assessment, Analysis,  and Hardening of a Vulnerable System  By: Ben Wong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Open http port vulnerability</vt:lpstr>
      <vt:lpstr>Exploitation: Password brute force vulnerability</vt:lpstr>
      <vt:lpstr>Exploitation: Password brute force vulnerability (continued)</vt:lpstr>
      <vt:lpstr>Exploitation: Cracking the Hash</vt:lpstr>
      <vt:lpstr>Exploitation: Persistent reverse shell backdoor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Benny Wong</cp:lastModifiedBy>
  <cp:revision>122</cp:revision>
  <dcterms:modified xsi:type="dcterms:W3CDTF">2022-03-16T20:50:01Z</dcterms:modified>
</cp:coreProperties>
</file>